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6CDA0E-8E14-4792-BB41-739917730CF1}" v="187" dt="2022-05-19T10:51:38.9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A4B05B-450C-4D49-8A45-3391C1B13BF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3E46114-7C83-41B7-B8D9-EAC96D72735F}">
      <dgm:prSet/>
      <dgm:spPr/>
      <dgm:t>
        <a:bodyPr/>
        <a:lstStyle/>
        <a:p>
          <a:r>
            <a:rPr lang="ja-JP"/>
            <a:t>In-order : kiri, root, kanan</a:t>
          </a:r>
          <a:endParaRPr lang="en-US"/>
        </a:p>
      </dgm:t>
    </dgm:pt>
    <dgm:pt modelId="{3F00F225-CFF4-4D3A-8740-EB807DDCC7A9}" type="parTrans" cxnId="{5489D058-376D-4836-970B-ED7CFBD97903}">
      <dgm:prSet/>
      <dgm:spPr/>
      <dgm:t>
        <a:bodyPr/>
        <a:lstStyle/>
        <a:p>
          <a:endParaRPr lang="en-US"/>
        </a:p>
      </dgm:t>
    </dgm:pt>
    <dgm:pt modelId="{2AF6A34B-ADA8-4E36-BF17-DC1628AD4699}" type="sibTrans" cxnId="{5489D058-376D-4836-970B-ED7CFBD97903}">
      <dgm:prSet/>
      <dgm:spPr/>
      <dgm:t>
        <a:bodyPr/>
        <a:lstStyle/>
        <a:p>
          <a:endParaRPr lang="en-US"/>
        </a:p>
      </dgm:t>
    </dgm:pt>
    <dgm:pt modelId="{828EE490-81D3-48CC-8BE2-B98D81412EEE}">
      <dgm:prSet/>
      <dgm:spPr/>
      <dgm:t>
        <a:bodyPr/>
        <a:lstStyle/>
        <a:p>
          <a:r>
            <a:rPr lang="ja-JP"/>
            <a:t>Pre-order : root, kiri, kanan</a:t>
          </a:r>
          <a:endParaRPr lang="en-US"/>
        </a:p>
      </dgm:t>
    </dgm:pt>
    <dgm:pt modelId="{CE65878C-BEEC-45D3-A4AC-9E1DC854A6EC}" type="parTrans" cxnId="{A4D482B9-8C55-4342-8D3B-1FC65E6E0339}">
      <dgm:prSet/>
      <dgm:spPr/>
      <dgm:t>
        <a:bodyPr/>
        <a:lstStyle/>
        <a:p>
          <a:endParaRPr lang="en-US"/>
        </a:p>
      </dgm:t>
    </dgm:pt>
    <dgm:pt modelId="{E0698949-C116-47D2-87D9-FC0A17E160EA}" type="sibTrans" cxnId="{A4D482B9-8C55-4342-8D3B-1FC65E6E0339}">
      <dgm:prSet/>
      <dgm:spPr/>
      <dgm:t>
        <a:bodyPr/>
        <a:lstStyle/>
        <a:p>
          <a:endParaRPr lang="en-US"/>
        </a:p>
      </dgm:t>
    </dgm:pt>
    <dgm:pt modelId="{EEA86045-E22F-4973-9816-AC6F8A890048}">
      <dgm:prSet/>
      <dgm:spPr/>
      <dgm:t>
        <a:bodyPr/>
        <a:lstStyle/>
        <a:p>
          <a:r>
            <a:rPr lang="ja-JP"/>
            <a:t>Post-order : kiri, kanan, root</a:t>
          </a:r>
          <a:endParaRPr lang="en-US"/>
        </a:p>
      </dgm:t>
    </dgm:pt>
    <dgm:pt modelId="{CF15D4CA-BF37-4617-9E40-BE36E861C6CF}" type="parTrans" cxnId="{0306EA19-A89D-4BF9-B571-48D0EE15263C}">
      <dgm:prSet/>
      <dgm:spPr/>
      <dgm:t>
        <a:bodyPr/>
        <a:lstStyle/>
        <a:p>
          <a:endParaRPr lang="en-US"/>
        </a:p>
      </dgm:t>
    </dgm:pt>
    <dgm:pt modelId="{19B71629-BC3F-4D6B-AA65-073878C18249}" type="sibTrans" cxnId="{0306EA19-A89D-4BF9-B571-48D0EE15263C}">
      <dgm:prSet/>
      <dgm:spPr/>
      <dgm:t>
        <a:bodyPr/>
        <a:lstStyle/>
        <a:p>
          <a:endParaRPr lang="en-US"/>
        </a:p>
      </dgm:t>
    </dgm:pt>
    <dgm:pt modelId="{64CEDE62-D2EF-4F0F-9738-378AD1A3D394}" type="pres">
      <dgm:prSet presAssocID="{5CA4B05B-450C-4D49-8A45-3391C1B13BF7}" presName="linear" presStyleCnt="0">
        <dgm:presLayoutVars>
          <dgm:animLvl val="lvl"/>
          <dgm:resizeHandles val="exact"/>
        </dgm:presLayoutVars>
      </dgm:prSet>
      <dgm:spPr/>
    </dgm:pt>
    <dgm:pt modelId="{B42E4C9B-5FB2-4F92-BFE3-3929012BDA17}" type="pres">
      <dgm:prSet presAssocID="{73E46114-7C83-41B7-B8D9-EAC96D72735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284AC66-19EA-4C4C-8233-4283C6CAE6F5}" type="pres">
      <dgm:prSet presAssocID="{2AF6A34B-ADA8-4E36-BF17-DC1628AD4699}" presName="spacer" presStyleCnt="0"/>
      <dgm:spPr/>
    </dgm:pt>
    <dgm:pt modelId="{3577E8FA-CE11-492A-8CB1-1B28229D6D6B}" type="pres">
      <dgm:prSet presAssocID="{828EE490-81D3-48CC-8BE2-B98D81412EE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73B46E6-ECB6-4E30-BD36-ADB2AA7B1EB9}" type="pres">
      <dgm:prSet presAssocID="{E0698949-C116-47D2-87D9-FC0A17E160EA}" presName="spacer" presStyleCnt="0"/>
      <dgm:spPr/>
    </dgm:pt>
    <dgm:pt modelId="{1FA107AB-ABF4-4E31-AA37-6F33B6635D99}" type="pres">
      <dgm:prSet presAssocID="{EEA86045-E22F-4973-9816-AC6F8A89004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306EA19-A89D-4BF9-B571-48D0EE15263C}" srcId="{5CA4B05B-450C-4D49-8A45-3391C1B13BF7}" destId="{EEA86045-E22F-4973-9816-AC6F8A890048}" srcOrd="2" destOrd="0" parTransId="{CF15D4CA-BF37-4617-9E40-BE36E861C6CF}" sibTransId="{19B71629-BC3F-4D6B-AA65-073878C18249}"/>
    <dgm:cxn modelId="{D3E7F837-867E-420E-967C-23062B7CB7C5}" type="presOf" srcId="{5CA4B05B-450C-4D49-8A45-3391C1B13BF7}" destId="{64CEDE62-D2EF-4F0F-9738-378AD1A3D394}" srcOrd="0" destOrd="0" presId="urn:microsoft.com/office/officeart/2005/8/layout/vList2"/>
    <dgm:cxn modelId="{F0F99538-14A1-4DCB-BFD0-37BB1B8D6748}" type="presOf" srcId="{73E46114-7C83-41B7-B8D9-EAC96D72735F}" destId="{B42E4C9B-5FB2-4F92-BFE3-3929012BDA17}" srcOrd="0" destOrd="0" presId="urn:microsoft.com/office/officeart/2005/8/layout/vList2"/>
    <dgm:cxn modelId="{AC5B5147-2102-40B8-8D3F-ADE886526615}" type="presOf" srcId="{828EE490-81D3-48CC-8BE2-B98D81412EEE}" destId="{3577E8FA-CE11-492A-8CB1-1B28229D6D6B}" srcOrd="0" destOrd="0" presId="urn:microsoft.com/office/officeart/2005/8/layout/vList2"/>
    <dgm:cxn modelId="{5489D058-376D-4836-970B-ED7CFBD97903}" srcId="{5CA4B05B-450C-4D49-8A45-3391C1B13BF7}" destId="{73E46114-7C83-41B7-B8D9-EAC96D72735F}" srcOrd="0" destOrd="0" parTransId="{3F00F225-CFF4-4D3A-8740-EB807DDCC7A9}" sibTransId="{2AF6A34B-ADA8-4E36-BF17-DC1628AD4699}"/>
    <dgm:cxn modelId="{A4D482B9-8C55-4342-8D3B-1FC65E6E0339}" srcId="{5CA4B05B-450C-4D49-8A45-3391C1B13BF7}" destId="{828EE490-81D3-48CC-8BE2-B98D81412EEE}" srcOrd="1" destOrd="0" parTransId="{CE65878C-BEEC-45D3-A4AC-9E1DC854A6EC}" sibTransId="{E0698949-C116-47D2-87D9-FC0A17E160EA}"/>
    <dgm:cxn modelId="{6FC646D5-16F9-4341-8368-635D5901CD97}" type="presOf" srcId="{EEA86045-E22F-4973-9816-AC6F8A890048}" destId="{1FA107AB-ABF4-4E31-AA37-6F33B6635D99}" srcOrd="0" destOrd="0" presId="urn:microsoft.com/office/officeart/2005/8/layout/vList2"/>
    <dgm:cxn modelId="{3FC67E26-AE5B-4F7D-BC5B-4F0FE46B85C4}" type="presParOf" srcId="{64CEDE62-D2EF-4F0F-9738-378AD1A3D394}" destId="{B42E4C9B-5FB2-4F92-BFE3-3929012BDA17}" srcOrd="0" destOrd="0" presId="urn:microsoft.com/office/officeart/2005/8/layout/vList2"/>
    <dgm:cxn modelId="{3F72AF4A-0064-4771-A09E-B27BB3C91EB2}" type="presParOf" srcId="{64CEDE62-D2EF-4F0F-9738-378AD1A3D394}" destId="{0284AC66-19EA-4C4C-8233-4283C6CAE6F5}" srcOrd="1" destOrd="0" presId="urn:microsoft.com/office/officeart/2005/8/layout/vList2"/>
    <dgm:cxn modelId="{91AC9005-C2FE-41B4-9CCA-6B53B1873427}" type="presParOf" srcId="{64CEDE62-D2EF-4F0F-9738-378AD1A3D394}" destId="{3577E8FA-CE11-492A-8CB1-1B28229D6D6B}" srcOrd="2" destOrd="0" presId="urn:microsoft.com/office/officeart/2005/8/layout/vList2"/>
    <dgm:cxn modelId="{0E844AB1-EC79-4A1B-8BBB-9FBF5AB74974}" type="presParOf" srcId="{64CEDE62-D2EF-4F0F-9738-378AD1A3D394}" destId="{473B46E6-ECB6-4E30-BD36-ADB2AA7B1EB9}" srcOrd="3" destOrd="0" presId="urn:microsoft.com/office/officeart/2005/8/layout/vList2"/>
    <dgm:cxn modelId="{77ADBEE4-54FF-4AD2-8250-F0D113B73561}" type="presParOf" srcId="{64CEDE62-D2EF-4F0F-9738-378AD1A3D394}" destId="{1FA107AB-ABF4-4E31-AA37-6F33B6635D9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2E4C9B-5FB2-4F92-BFE3-3929012BDA17}">
      <dsp:nvSpPr>
        <dsp:cNvPr id="0" name=""/>
        <dsp:cNvSpPr/>
      </dsp:nvSpPr>
      <dsp:spPr>
        <a:xfrm>
          <a:off x="0" y="1133365"/>
          <a:ext cx="6373813" cy="10951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3600" kern="1200"/>
            <a:t>In-order : kiri, root, kanan</a:t>
          </a:r>
          <a:endParaRPr lang="en-US" sz="3600" kern="1200"/>
        </a:p>
      </dsp:txBody>
      <dsp:txXfrm>
        <a:off x="53459" y="1186824"/>
        <a:ext cx="6266895" cy="988202"/>
      </dsp:txXfrm>
    </dsp:sp>
    <dsp:sp modelId="{3577E8FA-CE11-492A-8CB1-1B28229D6D6B}">
      <dsp:nvSpPr>
        <dsp:cNvPr id="0" name=""/>
        <dsp:cNvSpPr/>
      </dsp:nvSpPr>
      <dsp:spPr>
        <a:xfrm>
          <a:off x="0" y="2332164"/>
          <a:ext cx="6373813" cy="1095120"/>
        </a:xfrm>
        <a:prstGeom prst="roundRect">
          <a:avLst/>
        </a:prstGeom>
        <a:solidFill>
          <a:schemeClr val="accent5">
            <a:hueOff val="741499"/>
            <a:satOff val="78"/>
            <a:lumOff val="-343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3600" kern="1200"/>
            <a:t>Pre-order : root, kiri, kanan</a:t>
          </a:r>
          <a:endParaRPr lang="en-US" sz="3600" kern="1200"/>
        </a:p>
      </dsp:txBody>
      <dsp:txXfrm>
        <a:off x="53459" y="2385623"/>
        <a:ext cx="6266895" cy="988202"/>
      </dsp:txXfrm>
    </dsp:sp>
    <dsp:sp modelId="{1FA107AB-ABF4-4E31-AA37-6F33B6635D99}">
      <dsp:nvSpPr>
        <dsp:cNvPr id="0" name=""/>
        <dsp:cNvSpPr/>
      </dsp:nvSpPr>
      <dsp:spPr>
        <a:xfrm>
          <a:off x="0" y="3530965"/>
          <a:ext cx="6373813" cy="1095120"/>
        </a:xfrm>
        <a:prstGeom prst="roundRect">
          <a:avLst/>
        </a:prstGeom>
        <a:solidFill>
          <a:schemeClr val="accent5">
            <a:hueOff val="1482999"/>
            <a:satOff val="156"/>
            <a:lumOff val="-68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3600" kern="1200"/>
            <a:t>Post-order : kiri, kanan, root</a:t>
          </a:r>
          <a:endParaRPr lang="en-US" sz="3600" kern="1200"/>
        </a:p>
      </dsp:txBody>
      <dsp:txXfrm>
        <a:off x="53459" y="3584424"/>
        <a:ext cx="6266895" cy="9882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Thursday, May 19,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02980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Thursday, May 19,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703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Thursday, May 19,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67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Thursday, May 19,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042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Thursday, May 19,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41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Thursday, May 19,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782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Thursday, May 19,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30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Thursday, May 19,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225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Thursday, May 19,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07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Thursday, May 19,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24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Thursday, May 19,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87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8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Thursday, May 19,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8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spc="8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722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lang="en-US" sz="4800" kern="1200" spc="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 spc="13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 spc="13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 spc="13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 spc="13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 spc="13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AAFF42-5F4D-B41F-3972-DDCADDF7F2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50864" y="549275"/>
            <a:ext cx="4241259" cy="2872797"/>
          </a:xfrm>
        </p:spPr>
        <p:txBody>
          <a:bodyPr anchor="b">
            <a:normAutofit/>
          </a:bodyPr>
          <a:lstStyle/>
          <a:p>
            <a:pPr algn="ctr"/>
            <a:r>
              <a:rPr lang="ja-JP" b="1">
                <a:latin typeface="Arial"/>
                <a:cs typeface="Arial"/>
              </a:rPr>
              <a:t>Traversal </a:t>
            </a:r>
            <a:r>
              <a:rPr lang="en-US" altLang="ja-JP" b="1" dirty="0">
                <a:latin typeface="Arial"/>
                <a:cs typeface="Arial"/>
              </a:rPr>
              <a:t>tree</a:t>
            </a:r>
            <a:endParaRPr lang="ja-JP" b="1" dirty="0">
              <a:latin typeface="Arial"/>
              <a:cs typeface="Arial"/>
            </a:endParaRPr>
          </a:p>
          <a:p>
            <a:endParaRPr lang="ja-JP" altLang="en-US" sz="4800" dirty="0">
              <a:ea typeface="Yu Mincho Demibold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80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17F66F3-8F08-3B06-A0E7-C127B60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ja-JP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Apa si itu </a:t>
            </a:r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Traversal Tree ?</a:t>
            </a:r>
            <a:endParaRPr kumimoji="1" lang="en-US" altLang="ja-JP" sz="6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5" name="Picture 34" descr="Tampilan mata cacing dari pohon besar">
            <a:extLst>
              <a:ext uri="{FF2B5EF4-FFF2-40B4-BE49-F238E27FC236}">
                <a16:creationId xmlns:a16="http://schemas.microsoft.com/office/drawing/2014/main" id="{2851EB80-CBCC-1B55-1979-85D40DDF2D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92" r="28757" b="-2"/>
          <a:stretch/>
        </p:blipFill>
        <p:spPr>
          <a:xfrm>
            <a:off x="6364975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74" name="Group 73">
            <a:extLst>
              <a:ext uri="{FF2B5EF4-FFF2-40B4-BE49-F238E27FC236}">
                <a16:creationId xmlns:a16="http://schemas.microsoft.com/office/drawing/2014/main" id="{73840CF4-F848-4FE0-AEA6-C9E806911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20950" y="549275"/>
            <a:ext cx="667802" cy="631474"/>
            <a:chOff x="10478914" y="1506691"/>
            <a:chExt cx="667802" cy="631474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B46153-41DB-494F-9B08-EBCCF27283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B6D42DA-2D84-4A50-A359-7A5C651B1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8" name="Oval 77">
            <a:extLst>
              <a:ext uri="{FF2B5EF4-FFF2-40B4-BE49-F238E27FC236}">
                <a16:creationId xmlns:a16="http://schemas.microsoft.com/office/drawing/2014/main" id="{94459D96-B947-4C7F-8BCA-915F8B07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2954" y="5171203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95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959C3E7-D59B-44C4-9BBD-3BC2A41A0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151" y="3295640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654876B-FB01-4E58-9C9F-3D510011B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22329" y="4018501"/>
            <a:ext cx="1468514" cy="1521012"/>
            <a:chOff x="8926879" y="88028"/>
            <a:chExt cx="1468514" cy="1521012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6EE14B10-2C91-4CF8-ABB6-7E21AA98C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9153221" y="88028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5A93B35E-1AB2-4CCC-91AC-122E57A18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8926879" y="221946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9951197-11BD-489A-BF2C-E542541AB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9455555" y="532490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152525-E826-5B89-8707-4CF8A84D2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4952" y="1520825"/>
            <a:ext cx="4486185" cy="4572000"/>
          </a:xfrm>
        </p:spPr>
        <p:txBody>
          <a:bodyPr anchor="t">
            <a:normAutofit/>
          </a:bodyPr>
          <a:lstStyle/>
          <a:p>
            <a:pPr>
              <a:lnSpc>
                <a:spcPct val="113999"/>
              </a:lnSpc>
            </a:pPr>
            <a:r>
              <a:rPr lang="en-US" altLang="ja-JP" dirty="0" err="1">
                <a:ea typeface="+mn-lt"/>
                <a:cs typeface="+mn-lt"/>
              </a:rPr>
              <a:t>Merupakan</a:t>
            </a:r>
            <a:r>
              <a:rPr lang="en-US" altLang="ja-JP" dirty="0">
                <a:ea typeface="+mn-lt"/>
                <a:cs typeface="+mn-lt"/>
              </a:rPr>
              <a:t> </a:t>
            </a:r>
            <a:r>
              <a:rPr lang="en-US" altLang="ja-JP" dirty="0" err="1">
                <a:ea typeface="+mn-lt"/>
                <a:cs typeface="+mn-lt"/>
              </a:rPr>
              <a:t>bentuk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traversal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 err="1">
                <a:ea typeface="+mn-lt"/>
                <a:cs typeface="+mn-lt"/>
              </a:rPr>
              <a:t>grafik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dan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 err="1">
                <a:ea typeface="+mn-lt"/>
                <a:cs typeface="+mn-lt"/>
              </a:rPr>
              <a:t>mengacu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pada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p</a:t>
            </a:r>
            <a:r>
              <a:rPr lang="ja-JP">
                <a:ea typeface="+mn-lt"/>
                <a:cs typeface="+mn-lt"/>
              </a:rPr>
              <a:t>roses mengunjungi se</a:t>
            </a:r>
            <a:r>
              <a:rPr lang="en-US" altLang="ja-JP" dirty="0" err="1">
                <a:ea typeface="+mn-lt"/>
                <a:cs typeface="+mn-lt"/>
              </a:rPr>
              <a:t>ti</a:t>
            </a:r>
            <a:r>
              <a:rPr lang="ja-JP">
                <a:ea typeface="+mn-lt"/>
                <a:cs typeface="+mn-lt"/>
              </a:rPr>
              <a:t>a</a:t>
            </a:r>
            <a:r>
              <a:rPr lang="en-US" altLang="ja-JP" dirty="0">
                <a:ea typeface="+mn-lt"/>
                <a:cs typeface="+mn-lt"/>
              </a:rPr>
              <a:t>p</a:t>
            </a:r>
            <a:r>
              <a:rPr lang="ja-JP">
                <a:ea typeface="+mn-lt"/>
                <a:cs typeface="+mn-lt"/>
              </a:rPr>
              <a:t> node </a:t>
            </a:r>
            <a:r>
              <a:rPr lang="en-US" altLang="ja-JP" dirty="0" err="1">
                <a:ea typeface="+mn-lt"/>
                <a:cs typeface="+mn-lt"/>
              </a:rPr>
              <a:t>dalam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 err="1">
                <a:ea typeface="+mn-lt"/>
                <a:cs typeface="+mn-lt"/>
              </a:rPr>
              <a:t>struktur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data</a:t>
            </a:r>
            <a:r>
              <a:rPr lang="ja-JP" altLang="en-US">
                <a:ea typeface="+mn-lt"/>
                <a:cs typeface="+mn-lt"/>
              </a:rPr>
              <a:t> </a:t>
            </a:r>
            <a:r>
              <a:rPr lang="ja-JP">
                <a:ea typeface="+mn-lt"/>
                <a:cs typeface="+mn-lt"/>
              </a:rPr>
              <a:t>pohon</a:t>
            </a:r>
            <a:r>
              <a:rPr lang="en-US" altLang="ja-JP" dirty="0">
                <a:ea typeface="+mn-lt"/>
                <a:cs typeface="+mn-lt"/>
              </a:rPr>
              <a:t>,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 err="1">
                <a:ea typeface="+mn-lt"/>
                <a:cs typeface="+mn-lt"/>
              </a:rPr>
              <a:t>te</a:t>
            </a:r>
            <a:r>
              <a:rPr lang="ja-JP">
                <a:ea typeface="+mn-lt"/>
                <a:cs typeface="+mn-lt"/>
              </a:rPr>
              <a:t>pat </a:t>
            </a:r>
            <a:r>
              <a:rPr lang="en-US" altLang="ja-JP" dirty="0">
                <a:ea typeface="+mn-lt"/>
                <a:cs typeface="+mn-lt"/>
              </a:rPr>
              <a:t>s</a:t>
            </a:r>
            <a:r>
              <a:rPr lang="ja-JP">
                <a:ea typeface="+mn-lt"/>
                <a:cs typeface="+mn-lt"/>
              </a:rPr>
              <a:t>e</a:t>
            </a:r>
            <a:r>
              <a:rPr lang="en-US" altLang="ja-JP" dirty="0">
                <a:ea typeface="+mn-lt"/>
                <a:cs typeface="+mn-lt"/>
              </a:rPr>
              <a:t>kali.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Li</a:t>
            </a:r>
            <a:r>
              <a:rPr lang="ja-JP">
                <a:ea typeface="+mn-lt"/>
                <a:cs typeface="+mn-lt"/>
              </a:rPr>
              <a:t>nta</a:t>
            </a:r>
            <a:r>
              <a:rPr lang="en-US" altLang="ja-JP" dirty="0" err="1">
                <a:ea typeface="+mn-lt"/>
                <a:cs typeface="+mn-lt"/>
              </a:rPr>
              <a:t>sa</a:t>
            </a:r>
            <a:r>
              <a:rPr lang="ja-JP">
                <a:ea typeface="+mn-lt"/>
                <a:cs typeface="+mn-lt"/>
              </a:rPr>
              <a:t>n</a:t>
            </a:r>
            <a:r>
              <a:rPr lang="ja-JP" altLang="en-US">
                <a:ea typeface="+mn-lt"/>
                <a:cs typeface="+mn-lt"/>
              </a:rPr>
              <a:t> </a:t>
            </a:r>
            <a:r>
              <a:rPr lang="en-US" altLang="ja-JP" dirty="0" err="1">
                <a:ea typeface="+mn-lt"/>
                <a:cs typeface="+mn-lt"/>
              </a:rPr>
              <a:t>seperti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 err="1">
                <a:ea typeface="+mn-lt"/>
                <a:cs typeface="+mn-lt"/>
              </a:rPr>
              <a:t>itu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d</a:t>
            </a:r>
            <a:r>
              <a:rPr lang="ja-JP">
                <a:ea typeface="+mn-lt"/>
                <a:cs typeface="+mn-lt"/>
              </a:rPr>
              <a:t>i</a:t>
            </a:r>
            <a:r>
              <a:rPr lang="en-US" altLang="ja-JP" dirty="0">
                <a:ea typeface="+mn-lt"/>
                <a:cs typeface="+mn-lt"/>
              </a:rPr>
              <a:t>k</a:t>
            </a:r>
            <a:r>
              <a:rPr lang="ja-JP">
                <a:ea typeface="+mn-lt"/>
                <a:cs typeface="+mn-lt"/>
              </a:rPr>
              <a:t>la</a:t>
            </a:r>
            <a:r>
              <a:rPr lang="en-US" altLang="ja-JP" dirty="0" err="1">
                <a:ea typeface="+mn-lt"/>
                <a:cs typeface="+mn-lt"/>
              </a:rPr>
              <a:t>sifikas</a:t>
            </a:r>
            <a:r>
              <a:rPr lang="ja-JP">
                <a:ea typeface="+mn-lt"/>
                <a:cs typeface="+mn-lt"/>
              </a:rPr>
              <a:t>i</a:t>
            </a:r>
            <a:r>
              <a:rPr lang="en-US" altLang="ja-JP" dirty="0" err="1">
                <a:ea typeface="+mn-lt"/>
                <a:cs typeface="+mn-lt"/>
              </a:rPr>
              <a:t>kan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 err="1">
                <a:ea typeface="+mn-lt"/>
                <a:cs typeface="+mn-lt"/>
              </a:rPr>
              <a:t>berdasarka</a:t>
            </a:r>
            <a:r>
              <a:rPr lang="ja-JP">
                <a:ea typeface="+mn-lt"/>
                <a:cs typeface="+mn-lt"/>
              </a:rPr>
              <a:t>n</a:t>
            </a:r>
            <a:r>
              <a:rPr lang="ja-JP" altLang="en-US">
                <a:ea typeface="+mn-lt"/>
                <a:cs typeface="+mn-lt"/>
              </a:rPr>
              <a:t> </a:t>
            </a:r>
            <a:r>
              <a:rPr lang="en-US" altLang="ja-JP" dirty="0" err="1">
                <a:ea typeface="+mn-lt"/>
                <a:cs typeface="+mn-lt"/>
              </a:rPr>
              <a:t>urut</a:t>
            </a:r>
            <a:r>
              <a:rPr lang="ja-JP">
                <a:ea typeface="+mn-lt"/>
                <a:cs typeface="+mn-lt"/>
              </a:rPr>
              <a:t>a</a:t>
            </a:r>
            <a:r>
              <a:rPr lang="en-US" altLang="ja-JP" dirty="0">
                <a:ea typeface="+mn-lt"/>
                <a:cs typeface="+mn-lt"/>
              </a:rPr>
              <a:t>n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 err="1">
                <a:ea typeface="+mn-lt"/>
                <a:cs typeface="+mn-lt"/>
              </a:rPr>
              <a:t>kun</a:t>
            </a:r>
            <a:r>
              <a:rPr lang="ja-JP">
                <a:ea typeface="+mn-lt"/>
                <a:cs typeface="+mn-lt"/>
              </a:rPr>
              <a:t>ju</a:t>
            </a:r>
            <a:r>
              <a:rPr lang="en-US" altLang="ja-JP" dirty="0">
                <a:ea typeface="+mn-lt"/>
                <a:cs typeface="+mn-lt"/>
              </a:rPr>
              <a:t>n</a:t>
            </a:r>
            <a:r>
              <a:rPr lang="ja-JP">
                <a:ea typeface="+mn-lt"/>
                <a:cs typeface="+mn-lt"/>
              </a:rPr>
              <a:t>ga</a:t>
            </a:r>
            <a:r>
              <a:rPr lang="en-US" altLang="ja-JP" dirty="0">
                <a:ea typeface="+mn-lt"/>
                <a:cs typeface="+mn-lt"/>
              </a:rPr>
              <a:t>n</a:t>
            </a:r>
            <a:r>
              <a:rPr lang="ja-JP" altLang="en-US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node</a:t>
            </a:r>
            <a:r>
              <a:rPr lang="ja-JP" dirty="0">
                <a:ea typeface="+mn-lt"/>
                <a:cs typeface="+mn-lt"/>
              </a:rPr>
              <a:t>.</a:t>
            </a:r>
            <a:endParaRPr lang="ja-JP" altLang="en-US" dirty="0">
              <a:ea typeface="+mn-lt"/>
              <a:cs typeface="+mn-lt"/>
            </a:endParaRPr>
          </a:p>
        </p:txBody>
      </p:sp>
      <p:pic>
        <p:nvPicPr>
          <p:cNvPr id="4" name="図 4" descr="図形 が含まれている画像&#10;&#10;説明は自動で生成されたものです">
            <a:extLst>
              <a:ext uri="{FF2B5EF4-FFF2-40B4-BE49-F238E27FC236}">
                <a16:creationId xmlns:a16="http://schemas.microsoft.com/office/drawing/2014/main" id="{47AB8525-92EF-3F5D-D26C-94144D55C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318" y="1551228"/>
            <a:ext cx="5810609" cy="421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034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6DB9AC9A-C1ED-4713-9A6E-D5EBBB401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D5EAEE3-C191-BE49-5D5B-24F7F4247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738" y="549275"/>
            <a:ext cx="7343775" cy="38645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ja-JP" sz="9600"/>
              <a:t>Tujuan </a:t>
            </a:r>
            <a:endParaRPr kumimoji="1" lang="en-US" altLang="ja-JP" sz="96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FA44FB-99EA-2EC0-4181-305DED7A8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738" y="4932062"/>
            <a:ext cx="8280400" cy="1376663"/>
          </a:xfrm>
        </p:spPr>
        <p:txBody>
          <a:bodyPr vert="horz" wrap="square" lIns="0" tIns="0" rIns="0" bIns="0" rtlCol="0" anchor="t">
            <a:normAutofit fontScale="925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ja-JP" dirty="0"/>
              <a:t>. </a:t>
            </a:r>
            <a:r>
              <a:rPr lang="en-US" altLang="ja-JP" dirty="0" err="1"/>
              <a:t>digunakan</a:t>
            </a:r>
            <a:r>
              <a:rPr lang="en-US" altLang="ja-JP" dirty="0"/>
              <a:t> </a:t>
            </a:r>
            <a:r>
              <a:rPr lang="en-US" altLang="ja-JP" dirty="0" err="1"/>
              <a:t>bertujuanujuan</a:t>
            </a:r>
            <a:r>
              <a:rPr lang="en-US" altLang="ja-JP" dirty="0"/>
              <a:t> </a:t>
            </a:r>
            <a:r>
              <a:rPr lang="en-US" altLang="ja-JP" dirty="0" err="1"/>
              <a:t>untuk</a:t>
            </a:r>
            <a:r>
              <a:rPr lang="en-US" altLang="ja-JP" dirty="0"/>
              <a:t> </a:t>
            </a:r>
            <a:r>
              <a:rPr lang="en-US" altLang="ja-JP" dirty="0" err="1"/>
              <a:t>menunjukan</a:t>
            </a:r>
            <a:r>
              <a:rPr lang="en-US" altLang="ja-JP" dirty="0"/>
              <a:t> </a:t>
            </a:r>
            <a:r>
              <a:rPr lang="en-US" altLang="ja-JP" dirty="0" err="1"/>
              <a:t>struktur</a:t>
            </a:r>
            <a:r>
              <a:rPr lang="en-US" altLang="ja-JP" dirty="0"/>
              <a:t> </a:t>
            </a:r>
            <a:r>
              <a:rPr lang="en-US" altLang="ja-JP" dirty="0" err="1"/>
              <a:t>atau</a:t>
            </a:r>
            <a:r>
              <a:rPr lang="en-US" altLang="ja-JP" dirty="0"/>
              <a:t> </a:t>
            </a:r>
            <a:r>
              <a:rPr lang="en-US" altLang="ja-JP" dirty="0" err="1"/>
              <a:t>hirarki</a:t>
            </a:r>
            <a:r>
              <a:rPr lang="en-US" altLang="ja-JP" dirty="0"/>
              <a:t> </a:t>
            </a:r>
            <a:r>
              <a:rPr lang="en-US" altLang="ja-JP" dirty="0" err="1"/>
              <a:t>dari</a:t>
            </a:r>
            <a:r>
              <a:rPr lang="en-US" altLang="ja-JP" dirty="0"/>
              <a:t> data-data</a:t>
            </a:r>
          </a:p>
          <a:p>
            <a:pPr>
              <a:lnSpc>
                <a:spcPct val="100000"/>
              </a:lnSpc>
            </a:pPr>
            <a:r>
              <a:rPr lang="en-US" dirty="0" err="1">
                <a:ea typeface="+mn-lt"/>
                <a:cs typeface="+mn-lt"/>
              </a:rPr>
              <a:t>menemukan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atau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mengunjungi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setiap</a:t>
            </a:r>
            <a:r>
              <a:rPr lang="en-US" dirty="0">
                <a:ea typeface="+mn-lt"/>
                <a:cs typeface="+mn-lt"/>
              </a:rPr>
              <a:t> node </a:t>
            </a:r>
            <a:r>
              <a:rPr lang="en-US" dirty="0" err="1">
                <a:ea typeface="+mn-lt"/>
                <a:cs typeface="+mn-lt"/>
              </a:rPr>
              <a:t>dari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b="1" dirty="0">
                <a:ea typeface="+mn-lt"/>
                <a:cs typeface="+mn-lt"/>
              </a:rPr>
              <a:t>tree</a:t>
            </a:r>
            <a:endParaRPr lang="en-US" dirty="0">
              <a:solidFill>
                <a:srgbClr val="FFFFFF">
                  <a:alpha val="60000"/>
                </a:srgbClr>
              </a:solidFill>
              <a:ea typeface="Yu Gothic Medium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FCFAB40-DA7C-4B6C-AD10-4EC44B54B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796" y="46546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3296DCF-CBB7-4351-9E7E-62364941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594206" y="2826355"/>
            <a:ext cx="3366189" cy="1853969"/>
          </a:xfrm>
          <a:custGeom>
            <a:avLst/>
            <a:gdLst>
              <a:gd name="connsiteX0" fmla="*/ 201268 w 3366189"/>
              <a:gd name="connsiteY0" fmla="*/ 543015 h 1853969"/>
              <a:gd name="connsiteX1" fmla="*/ 1512221 w 3366189"/>
              <a:gd name="connsiteY1" fmla="*/ 0 h 1853969"/>
              <a:gd name="connsiteX2" fmla="*/ 3366189 w 3366189"/>
              <a:gd name="connsiteY2" fmla="*/ 1853969 h 1853969"/>
              <a:gd name="connsiteX3" fmla="*/ 2439204 w 3366189"/>
              <a:gd name="connsiteY3" fmla="*/ 1853969 h 1853969"/>
              <a:gd name="connsiteX4" fmla="*/ 1512221 w 3366189"/>
              <a:gd name="connsiteY4" fmla="*/ 926985 h 1853969"/>
              <a:gd name="connsiteX5" fmla="*/ 743552 w 3366189"/>
              <a:gd name="connsiteY5" fmla="*/ 1335684 h 1853969"/>
              <a:gd name="connsiteX6" fmla="*/ 676116 w 3366189"/>
              <a:gd name="connsiteY6" fmla="*/ 1459924 h 1853969"/>
              <a:gd name="connsiteX7" fmla="*/ 0 w 3366189"/>
              <a:gd name="connsiteY7" fmla="*/ 783808 h 1853969"/>
              <a:gd name="connsiteX8" fmla="*/ 81609 w 3366189"/>
              <a:gd name="connsiteY8" fmla="*/ 674673 h 1853969"/>
              <a:gd name="connsiteX9" fmla="*/ 201268 w 3366189"/>
              <a:gd name="connsiteY9" fmla="*/ 543015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66189" h="1853969">
                <a:moveTo>
                  <a:pt x="201268" y="543015"/>
                </a:moveTo>
                <a:cubicBezTo>
                  <a:pt x="536770" y="207513"/>
                  <a:pt x="1000262" y="0"/>
                  <a:pt x="1512221" y="0"/>
                </a:cubicBezTo>
                <a:cubicBezTo>
                  <a:pt x="2536139" y="0"/>
                  <a:pt x="3366189" y="830051"/>
                  <a:pt x="3366189" y="1853969"/>
                </a:cubicBezTo>
                <a:lnTo>
                  <a:pt x="2439204" y="1853969"/>
                </a:lnTo>
                <a:cubicBezTo>
                  <a:pt x="2439204" y="1342010"/>
                  <a:pt x="2024180" y="926985"/>
                  <a:pt x="1512221" y="926985"/>
                </a:cubicBezTo>
                <a:cubicBezTo>
                  <a:pt x="1192247" y="926985"/>
                  <a:pt x="910138" y="1089104"/>
                  <a:pt x="743552" y="1335684"/>
                </a:cubicBezTo>
                <a:lnTo>
                  <a:pt x="676116" y="1459924"/>
                </a:lnTo>
                <a:lnTo>
                  <a:pt x="0" y="783808"/>
                </a:lnTo>
                <a:lnTo>
                  <a:pt x="81609" y="674673"/>
                </a:lnTo>
                <a:cubicBezTo>
                  <a:pt x="119392" y="628891"/>
                  <a:pt x="159330" y="584953"/>
                  <a:pt x="201268" y="543015"/>
                </a:cubicBezTo>
                <a:close/>
              </a:path>
            </a:pathLst>
          </a:custGeom>
          <a:gradFill flip="none" rotWithShape="1">
            <a:gsLst>
              <a:gs pos="87000">
                <a:schemeClr val="bg2"/>
              </a:gs>
              <a:gs pos="0">
                <a:schemeClr val="bg2">
                  <a:lumMod val="90000"/>
                  <a:lumOff val="10000"/>
                </a:schemeClr>
              </a:gs>
            </a:gsLst>
            <a:lin ang="16200000" scaled="0"/>
            <a:tileRect/>
          </a:gradFill>
          <a:ln>
            <a:noFill/>
          </a:ln>
          <a:effectLst>
            <a:innerShdw blurRad="406400" dist="190500" dir="1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61AE2471-23B2-4B94-A613-E68609916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620971" y="2691401"/>
            <a:ext cx="3326036" cy="2226949"/>
          </a:xfrm>
          <a:custGeom>
            <a:avLst/>
            <a:gdLst>
              <a:gd name="connsiteX0" fmla="*/ 322118 w 3326036"/>
              <a:gd name="connsiteY0" fmla="*/ 508527 h 2226949"/>
              <a:gd name="connsiteX1" fmla="*/ 1501413 w 3326036"/>
              <a:gd name="connsiteY1" fmla="*/ 0 h 2226949"/>
              <a:gd name="connsiteX2" fmla="*/ 3317715 w 3326036"/>
              <a:gd name="connsiteY2" fmla="*/ 1778141 h 2226949"/>
              <a:gd name="connsiteX3" fmla="*/ 3326036 w 3326036"/>
              <a:gd name="connsiteY3" fmla="*/ 1843633 h 2226949"/>
              <a:gd name="connsiteX4" fmla="*/ 2942720 w 3326036"/>
              <a:gd name="connsiteY4" fmla="*/ 2226949 h 2226949"/>
              <a:gd name="connsiteX5" fmla="*/ 2428396 w 3326036"/>
              <a:gd name="connsiteY5" fmla="*/ 2226949 h 2226949"/>
              <a:gd name="connsiteX6" fmla="*/ 1501413 w 3326036"/>
              <a:gd name="connsiteY6" fmla="*/ 1113475 h 2226949"/>
              <a:gd name="connsiteX7" fmla="*/ 732744 w 3326036"/>
              <a:gd name="connsiteY7" fmla="*/ 1604395 h 2226949"/>
              <a:gd name="connsiteX8" fmla="*/ 715116 w 3326036"/>
              <a:gd name="connsiteY8" fmla="*/ 1639249 h 2226949"/>
              <a:gd name="connsiteX9" fmla="*/ 0 w 3326036"/>
              <a:gd name="connsiteY9" fmla="*/ 924133 h 2226949"/>
              <a:gd name="connsiteX10" fmla="*/ 70802 w 3326036"/>
              <a:gd name="connsiteY10" fmla="*/ 810403 h 2226949"/>
              <a:gd name="connsiteX11" fmla="*/ 322118 w 3326036"/>
              <a:gd name="connsiteY11" fmla="*/ 508527 h 2226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26036" h="2226949">
                <a:moveTo>
                  <a:pt x="322118" y="508527"/>
                </a:moveTo>
                <a:cubicBezTo>
                  <a:pt x="642593" y="190840"/>
                  <a:pt x="1053449" y="0"/>
                  <a:pt x="1501413" y="0"/>
                </a:cubicBezTo>
                <a:cubicBezTo>
                  <a:pt x="2397341" y="0"/>
                  <a:pt x="3144839" y="763359"/>
                  <a:pt x="3317715" y="1778141"/>
                </a:cubicBezTo>
                <a:lnTo>
                  <a:pt x="3326036" y="1843633"/>
                </a:lnTo>
                <a:lnTo>
                  <a:pt x="2942720" y="2226949"/>
                </a:lnTo>
                <a:lnTo>
                  <a:pt x="2428396" y="2226949"/>
                </a:lnTo>
                <a:cubicBezTo>
                  <a:pt x="2428396" y="1611994"/>
                  <a:pt x="2013372" y="1113475"/>
                  <a:pt x="1501413" y="1113475"/>
                </a:cubicBezTo>
                <a:cubicBezTo>
                  <a:pt x="1181439" y="1113475"/>
                  <a:pt x="899329" y="1308209"/>
                  <a:pt x="732744" y="1604395"/>
                </a:cubicBezTo>
                <a:lnTo>
                  <a:pt x="715116" y="1639249"/>
                </a:lnTo>
                <a:lnTo>
                  <a:pt x="0" y="924133"/>
                </a:lnTo>
                <a:lnTo>
                  <a:pt x="70802" y="810403"/>
                </a:lnTo>
                <a:cubicBezTo>
                  <a:pt x="146367" y="700418"/>
                  <a:pt x="230553" y="599295"/>
                  <a:pt x="322118" y="508527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60000"/>
            </a:schemeClr>
          </a:solidFill>
          <a:ln>
            <a:noFill/>
          </a:ln>
          <a:effectLst>
            <a:softEdge rad="444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FB59F4D-13F5-4E73-B3D4-2CFDEC0C5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1183572" y="4805365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62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FF8C86E-355A-8808-DFC9-7FB48B475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520825"/>
            <a:ext cx="4535487" cy="3779838"/>
          </a:xfrm>
        </p:spPr>
        <p:txBody>
          <a:bodyPr anchor="ctr">
            <a:normAutofit/>
          </a:bodyPr>
          <a:lstStyle/>
          <a:p>
            <a:r>
              <a:rPr lang="en-US" altLang="ja-JP" sz="6400">
                <a:latin typeface="Arial"/>
                <a:ea typeface="+mj-lt"/>
                <a:cs typeface="+mj-lt"/>
              </a:rPr>
              <a:t>C</a:t>
            </a:r>
            <a:r>
              <a:rPr lang="ja-JP" sz="6400">
                <a:latin typeface="Arial"/>
                <a:ea typeface="+mj-lt"/>
                <a:cs typeface="+mj-lt"/>
              </a:rPr>
              <a:t>ara</a:t>
            </a:r>
            <a:r>
              <a:rPr lang="ja-JP" altLang="en-US" sz="6400">
                <a:latin typeface="Arial"/>
                <a:ea typeface="+mj-lt"/>
                <a:cs typeface="+mj-lt"/>
              </a:rPr>
              <a:t> </a:t>
            </a:r>
            <a:r>
              <a:rPr lang="en-US" altLang="ja-JP" sz="6400">
                <a:latin typeface="Arial"/>
                <a:ea typeface="+mj-lt"/>
                <a:cs typeface="+mj-lt"/>
              </a:rPr>
              <a:t>C</a:t>
            </a:r>
            <a:r>
              <a:rPr lang="ja-JP" sz="6400">
                <a:latin typeface="Arial"/>
                <a:ea typeface="+mj-lt"/>
                <a:cs typeface="+mj-lt"/>
              </a:rPr>
              <a:t>a</a:t>
            </a:r>
            <a:r>
              <a:rPr lang="en-US" altLang="ja-JP" sz="6400">
                <a:latin typeface="Arial"/>
                <a:ea typeface="+mj-lt"/>
                <a:cs typeface="+mj-lt"/>
              </a:rPr>
              <a:t>ra</a:t>
            </a:r>
            <a:r>
              <a:rPr lang="ja-JP" sz="6400">
                <a:latin typeface="Arial"/>
                <a:ea typeface="+mj-lt"/>
                <a:cs typeface="+mj-lt"/>
              </a:rPr>
              <a:t> tree </a:t>
            </a:r>
            <a:r>
              <a:rPr lang="ja-JP" sz="6400" dirty="0">
                <a:latin typeface="Arial"/>
                <a:ea typeface="+mj-lt"/>
                <a:cs typeface="+mj-lt"/>
              </a:rPr>
              <a:t>traversals</a:t>
            </a:r>
            <a:endParaRPr lang="ja-JP" sz="6400" dirty="0">
              <a:latin typeface="Arial"/>
              <a:cs typeface="Arial"/>
            </a:endParaRPr>
          </a:p>
        </p:txBody>
      </p:sp>
      <p:grpSp>
        <p:nvGrpSpPr>
          <p:cNvPr id="16" name="Group 10">
            <a:extLst>
              <a:ext uri="{FF2B5EF4-FFF2-40B4-BE49-F238E27FC236}">
                <a16:creationId xmlns:a16="http://schemas.microsoft.com/office/drawing/2014/main" id="{20205E53-D75C-4F15-A4A3-21DA0826F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2950" y="623661"/>
            <a:ext cx="667800" cy="631474"/>
            <a:chOff x="8069541" y="1262702"/>
            <a:chExt cx="667800" cy="63147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B48C7E5-9699-4FB1-9EEE-581C68629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8069541" y="1262702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10200000" scaled="0"/>
            </a:gradFill>
            <a:ln>
              <a:noFill/>
            </a:ln>
            <a:effectLst>
              <a:innerShdw blurRad="127000" dist="50800" dir="42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316993F2-7052-4269-8B81-AC271D2D9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332341" y="1436239"/>
              <a:ext cx="270000" cy="54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52D58DC7-20C8-4471-BAA7-B296A2AEC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384" y="49771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E4AABAC-100B-437F-86D3-981412859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3261346" y="5733597"/>
            <a:ext cx="1758388" cy="926985"/>
          </a:xfrm>
          <a:custGeom>
            <a:avLst/>
            <a:gdLst>
              <a:gd name="connsiteX0" fmla="*/ 1486881 w 1758388"/>
              <a:gd name="connsiteY0" fmla="*/ 271508 h 926985"/>
              <a:gd name="connsiteX1" fmla="*/ 1758388 w 1758388"/>
              <a:gd name="connsiteY1" fmla="*/ 926985 h 926985"/>
              <a:gd name="connsiteX2" fmla="*/ 1294895 w 1758388"/>
              <a:gd name="connsiteY2" fmla="*/ 926985 h 926985"/>
              <a:gd name="connsiteX3" fmla="*/ 831404 w 1758388"/>
              <a:gd name="connsiteY3" fmla="*/ 463493 h 926985"/>
              <a:gd name="connsiteX4" fmla="*/ 377328 w 1758388"/>
              <a:gd name="connsiteY4" fmla="*/ 833575 h 926985"/>
              <a:gd name="connsiteX5" fmla="*/ 371585 w 1758388"/>
              <a:gd name="connsiteY5" fmla="*/ 890552 h 926985"/>
              <a:gd name="connsiteX6" fmla="*/ 0 w 1758388"/>
              <a:gd name="connsiteY6" fmla="*/ 518968 h 926985"/>
              <a:gd name="connsiteX7" fmla="*/ 16301 w 1758388"/>
              <a:gd name="connsiteY7" fmla="*/ 485129 h 926985"/>
              <a:gd name="connsiteX8" fmla="*/ 831403 w 1758388"/>
              <a:gd name="connsiteY8" fmla="*/ 0 h 926985"/>
              <a:gd name="connsiteX9" fmla="*/ 1486881 w 1758388"/>
              <a:gd name="connsiteY9" fmla="*/ 271508 h 926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8388" h="926985">
                <a:moveTo>
                  <a:pt x="1486881" y="271508"/>
                </a:moveTo>
                <a:cubicBezTo>
                  <a:pt x="1654632" y="439259"/>
                  <a:pt x="1758388" y="671005"/>
                  <a:pt x="1758388" y="926985"/>
                </a:cubicBezTo>
                <a:lnTo>
                  <a:pt x="1294895" y="926985"/>
                </a:lnTo>
                <a:cubicBezTo>
                  <a:pt x="1294895" y="671005"/>
                  <a:pt x="1087383" y="463493"/>
                  <a:pt x="831404" y="463493"/>
                </a:cubicBezTo>
                <a:cubicBezTo>
                  <a:pt x="607421" y="463493"/>
                  <a:pt x="420547" y="622370"/>
                  <a:pt x="377328" y="833575"/>
                </a:cubicBezTo>
                <a:lnTo>
                  <a:pt x="371585" y="890552"/>
                </a:lnTo>
                <a:lnTo>
                  <a:pt x="0" y="518968"/>
                </a:lnTo>
                <a:lnTo>
                  <a:pt x="16301" y="485129"/>
                </a:lnTo>
                <a:cubicBezTo>
                  <a:pt x="173276" y="196165"/>
                  <a:pt x="479432" y="0"/>
                  <a:pt x="831403" y="0"/>
                </a:cubicBezTo>
                <a:cubicBezTo>
                  <a:pt x="1087383" y="0"/>
                  <a:pt x="1319129" y="103757"/>
                  <a:pt x="1486881" y="27150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254000" dist="50800" dir="5400000">
              <a:schemeClr val="accent1">
                <a:lumMod val="40000"/>
                <a:lumOff val="6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DFD33E0-4D46-4176-BAE2-6AED15231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3353363" y="5725768"/>
            <a:ext cx="1728640" cy="1042921"/>
          </a:xfrm>
          <a:custGeom>
            <a:avLst/>
            <a:gdLst>
              <a:gd name="connsiteX0" fmla="*/ 1391304 w 1728640"/>
              <a:gd name="connsiteY0" fmla="*/ 238153 h 1042921"/>
              <a:gd name="connsiteX1" fmla="*/ 1728640 w 1728640"/>
              <a:gd name="connsiteY1" fmla="*/ 1042921 h 1042921"/>
              <a:gd name="connsiteX2" fmla="*/ 1265147 w 1728640"/>
              <a:gd name="connsiteY2" fmla="*/ 1042921 h 1042921"/>
              <a:gd name="connsiteX3" fmla="*/ 801655 w 1728640"/>
              <a:gd name="connsiteY3" fmla="*/ 521461 h 1042921"/>
              <a:gd name="connsiteX4" fmla="*/ 374587 w 1728640"/>
              <a:gd name="connsiteY4" fmla="*/ 839945 h 1042921"/>
              <a:gd name="connsiteX5" fmla="*/ 362576 w 1728640"/>
              <a:gd name="connsiteY5" fmla="*/ 883477 h 1042921"/>
              <a:gd name="connsiteX6" fmla="*/ 0 w 1728640"/>
              <a:gd name="connsiteY6" fmla="*/ 520901 h 1042921"/>
              <a:gd name="connsiteX7" fmla="*/ 32986 w 1728640"/>
              <a:gd name="connsiteY7" fmla="*/ 459814 h 1042921"/>
              <a:gd name="connsiteX8" fmla="*/ 801656 w 1728640"/>
              <a:gd name="connsiteY8" fmla="*/ 0 h 1042921"/>
              <a:gd name="connsiteX9" fmla="*/ 1391304 w 1728640"/>
              <a:gd name="connsiteY9" fmla="*/ 238153 h 1042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28640" h="1042921">
                <a:moveTo>
                  <a:pt x="1391304" y="238153"/>
                </a:moveTo>
                <a:cubicBezTo>
                  <a:pt x="1597323" y="429440"/>
                  <a:pt x="1728640" y="718927"/>
                  <a:pt x="1728640" y="1042921"/>
                </a:cubicBezTo>
                <a:lnTo>
                  <a:pt x="1265147" y="1042921"/>
                </a:lnTo>
                <a:cubicBezTo>
                  <a:pt x="1265147" y="754926"/>
                  <a:pt x="1057635" y="521461"/>
                  <a:pt x="801655" y="521461"/>
                </a:cubicBezTo>
                <a:cubicBezTo>
                  <a:pt x="609671" y="521461"/>
                  <a:pt x="444949" y="652785"/>
                  <a:pt x="374587" y="839945"/>
                </a:cubicBezTo>
                <a:lnTo>
                  <a:pt x="362576" y="883477"/>
                </a:lnTo>
                <a:lnTo>
                  <a:pt x="0" y="520901"/>
                </a:lnTo>
                <a:lnTo>
                  <a:pt x="32986" y="459814"/>
                </a:lnTo>
                <a:cubicBezTo>
                  <a:pt x="199571" y="182395"/>
                  <a:pt x="481681" y="0"/>
                  <a:pt x="801656" y="0"/>
                </a:cubicBezTo>
                <a:cubicBezTo>
                  <a:pt x="1025638" y="0"/>
                  <a:pt x="1231066" y="89374"/>
                  <a:pt x="1391304" y="23815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22B5D87-7689-4E7F-B03A-7F803B5DF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872920" y="5836283"/>
            <a:ext cx="107098" cy="466589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innerShdw blurRad="63500" dist="2540000">
              <a:schemeClr val="accent1">
                <a:lumMod val="40000"/>
                <a:lumOff val="6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8" name="コンテンツ プレースホルダー 2">
            <a:extLst>
              <a:ext uri="{FF2B5EF4-FFF2-40B4-BE49-F238E27FC236}">
                <a16:creationId xmlns:a16="http://schemas.microsoft.com/office/drawing/2014/main" id="{CC418E9F-0CA0-E0C8-A821-340405F735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945598"/>
              </p:ext>
            </p:extLst>
          </p:nvPr>
        </p:nvGraphicFramePr>
        <p:xfrm>
          <a:off x="5267325" y="549275"/>
          <a:ext cx="6373814" cy="575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7198421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LightSeedRightStep">
      <a:dk1>
        <a:srgbClr val="000000"/>
      </a:dk1>
      <a:lt1>
        <a:srgbClr val="FFFFFF"/>
      </a:lt1>
      <a:dk2>
        <a:srgbClr val="243441"/>
      </a:dk2>
      <a:lt2>
        <a:srgbClr val="E8E2E8"/>
      </a:lt2>
      <a:accent1>
        <a:srgbClr val="6FB072"/>
      </a:accent1>
      <a:accent2>
        <a:srgbClr val="66B089"/>
      </a:accent2>
      <a:accent3>
        <a:srgbClr val="72AAA3"/>
      </a:accent3>
      <a:accent4>
        <a:srgbClr val="6BA9C3"/>
      </a:accent4>
      <a:accent5>
        <a:srgbClr val="8C9FD0"/>
      </a:accent5>
      <a:accent6>
        <a:srgbClr val="7E73C6"/>
      </a:accent6>
      <a:hlink>
        <a:srgbClr val="AE69AB"/>
      </a:hlink>
      <a:folHlink>
        <a:srgbClr val="7F7F7F"/>
      </a:folHlink>
    </a:clrScheme>
    <a:fontScheme name="Float">
      <a:majorFont>
        <a:latin typeface="Yu Mincho Demibold"/>
        <a:ea typeface=""/>
        <a:cs typeface=""/>
      </a:majorFont>
      <a:minorFont>
        <a:latin typeface="Yu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ワイド画面</PresentationFormat>
  <Paragraphs>0</Paragraphs>
  <Slides>5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6" baseType="lpstr">
      <vt:lpstr>3DFloatVTI</vt:lpstr>
      <vt:lpstr>Traversal tree </vt:lpstr>
      <vt:lpstr>Apa si itu Traversal Tree ?</vt:lpstr>
      <vt:lpstr>PowerPoint プレゼンテーション</vt:lpstr>
      <vt:lpstr>Tujuan </vt:lpstr>
      <vt:lpstr>Cara Cara tree traversals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/>
  <cp:lastModifiedBy/>
  <cp:revision>98</cp:revision>
  <dcterms:created xsi:type="dcterms:W3CDTF">2022-05-19T09:31:17Z</dcterms:created>
  <dcterms:modified xsi:type="dcterms:W3CDTF">2022-05-19T11:00:41Z</dcterms:modified>
</cp:coreProperties>
</file>

<file path=docProps/thumbnail.jpeg>
</file>